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878" r:id="rId5"/>
    <p:sldId id="349" r:id="rId6"/>
    <p:sldId id="877" r:id="rId7"/>
    <p:sldId id="354" r:id="rId8"/>
    <p:sldId id="357" r:id="rId9"/>
    <p:sldId id="355" r:id="rId10"/>
    <p:sldId id="876" r:id="rId11"/>
    <p:sldId id="35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A3D024-909B-3BC2-1496-FEEAB652808A}" name="Sher Dionisio" initials="" userId="S::Sher.Dionisio@teksystemsgs.com::02daa716-9709-4d47-a153-1943ce1675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EE8"/>
    <a:srgbClr val="F9342E"/>
    <a:srgbClr val="808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68" autoAdjust="0"/>
    <p:restoredTop sz="95928" autoAdjust="0"/>
  </p:normalViewPr>
  <p:slideViewPr>
    <p:cSldViewPr snapToGrid="0">
      <p:cViewPr varScale="1">
        <p:scale>
          <a:sx n="57" d="100"/>
          <a:sy n="57" d="100"/>
        </p:scale>
        <p:origin x="1316" y="52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109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18EB1-FF96-47AA-9A30-F1BFF2FFD1F7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75FB2-D12E-4669-8522-D3E2C7E6D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A361-7934-4769-9B16-8A939698742C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E0B9-48E4-499D-93B2-B07D003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189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05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919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475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114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7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A39D92-9919-A80E-44FF-6B912E850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11274425" cy="5943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2FF34D-C8F8-1796-647D-D17056A2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955" y="612475"/>
            <a:ext cx="4701904" cy="307902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0768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0338E2-B50A-8F3E-2CA7-A75753E7E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629" y="59894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8DD029-A673-92B9-0343-3B35BE46D2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9641" y="2153285"/>
            <a:ext cx="3032759" cy="3790310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6E658BA3-0202-C705-7A02-8B70B78844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24400" y="2170621"/>
            <a:ext cx="6553200" cy="3772974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BD761E53-47C7-492A-D5B5-A8C2740B5157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5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2" y="2153285"/>
            <a:ext cx="6925660" cy="3500438"/>
          </a:xfrm>
        </p:spPr>
        <p:txBody>
          <a:bodyPr lIns="91440">
            <a:normAutofit/>
          </a:bodyPr>
          <a:lstStyle>
            <a:lvl1pPr marL="0" indent="0">
              <a:spcBef>
                <a:spcPts val="1000"/>
              </a:spcBef>
              <a:spcAft>
                <a:spcPts val="1200"/>
              </a:spcAft>
              <a:buNone/>
              <a:defRPr sz="1800" b="0"/>
            </a:lvl1pPr>
            <a:lvl2pPr marL="228600">
              <a:spcBef>
                <a:spcPts val="1000"/>
              </a:spcBef>
              <a:spcAft>
                <a:spcPts val="1200"/>
              </a:spcAft>
              <a:defRPr sz="1800" b="0"/>
            </a:lvl2pPr>
            <a:lvl3pPr marL="685800">
              <a:spcBef>
                <a:spcPts val="1000"/>
              </a:spcBef>
              <a:spcAft>
                <a:spcPts val="1200"/>
              </a:spcAft>
              <a:defRPr sz="1800" b="0"/>
            </a:lvl3pPr>
            <a:lvl4pPr marL="868680">
              <a:spcBef>
                <a:spcPts val="1000"/>
              </a:spcBef>
              <a:spcAft>
                <a:spcPts val="1200"/>
              </a:spcAft>
              <a:defRPr sz="1800" b="0"/>
            </a:lvl4pPr>
            <a:lvl5pPr marL="1143000">
              <a:spcBef>
                <a:spcPts val="1000"/>
              </a:spcBef>
              <a:spcAft>
                <a:spcPts val="1200"/>
              </a:spcAft>
              <a:defRPr sz="18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15745" y="2153285"/>
            <a:ext cx="3229495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C9F70CF1-DCAD-AE71-6B34-7BFB25EE530B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35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33145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CF90928-AB48-3554-E2B9-417A00F286A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0275" y="2168526"/>
            <a:ext cx="10331450" cy="393906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6C0A7-887A-66E2-A954-5E0592B9F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688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BB1E76-5845-01C9-1D0D-03CFFE6F0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6C21AF-4286-DECE-37A1-E8980687A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655320"/>
            <a:ext cx="4572000" cy="54864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E1D6B3-3EC8-6AC4-BE2B-5C732C8567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773680"/>
            <a:ext cx="4572000" cy="336804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spcBef>
                <a:spcPts val="1000"/>
              </a:spcBef>
              <a:buNone/>
              <a:defRPr sz="1600"/>
            </a:lvl2pPr>
            <a:lvl3pPr marL="914400" indent="0">
              <a:spcBef>
                <a:spcPts val="1000"/>
              </a:spcBef>
              <a:buNone/>
              <a:defRPr sz="1400"/>
            </a:lvl3pPr>
            <a:lvl4pPr marL="1371600" indent="0">
              <a:spcBef>
                <a:spcPts val="1000"/>
              </a:spcBef>
              <a:buNone/>
              <a:defRPr sz="1200"/>
            </a:lvl4pPr>
            <a:lvl5pPr marL="1828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139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3D62D-4099-C87F-3D7A-F7824243F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C5947-FDF9-8179-37FA-0F0B0C9A4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B93E7-8E5E-1BD7-6D5A-771AF32E4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0A70-D2CB-9547-8AAD-CCCAFA774A9C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35034-7114-2126-2707-AAEE95FC2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B4475-5692-A063-CA37-0D910AD57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CFFED-D760-314C-B058-BBB3CE696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29E2-8757-94D8-A1B6-702189DC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3249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77143C8-CDFF-B937-C00C-5E7B50939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83920"/>
            <a:ext cx="4114800" cy="50596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2637A1-1BB4-AF51-24C3-6FE78DD45D9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438400"/>
            <a:ext cx="4799012" cy="35052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buNone/>
              <a:defRPr sz="1800"/>
            </a:lvl1pPr>
            <a:lvl2pPr marL="457200" indent="0">
              <a:lnSpc>
                <a:spcPct val="125000"/>
              </a:lnSpc>
              <a:buNone/>
              <a:defRPr sz="1600"/>
            </a:lvl2pPr>
            <a:lvl3pPr marL="914400" indent="0">
              <a:lnSpc>
                <a:spcPct val="125000"/>
              </a:lnSpc>
              <a:buNone/>
              <a:defRPr sz="1400"/>
            </a:lvl3pPr>
            <a:lvl4pPr marL="1371600" indent="0">
              <a:lnSpc>
                <a:spcPct val="125000"/>
              </a:lnSpc>
              <a:buNone/>
              <a:defRPr sz="1200"/>
            </a:lvl4pPr>
            <a:lvl5pPr marL="1828800" indent="0">
              <a:lnSpc>
                <a:spcPct val="125000"/>
              </a:lnSpc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56F59DF2-AB3C-B7B3-826A-636B8CC5AB3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8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37016-0B2B-9F81-7A77-63223C48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34E572-08FE-0439-A460-8DFE1183A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742" y="914399"/>
            <a:ext cx="4798858" cy="50291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EB46EC-087C-B8FF-2363-B99FAE98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5713413" cy="50292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2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1D49246-C641-C3BA-F07B-89FFC6CDA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853439"/>
            <a:ext cx="4802373" cy="2833689"/>
          </a:xfrm>
        </p:spPr>
        <p:txBody>
          <a:bodyPr rIns="914400"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E7E1DF-A70C-8F79-9B76-72B2A7B4DC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93191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D5F637-DFBF-7FED-7CD5-F46A26E5CD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3E3B934-3E16-21AF-8F5A-9EFD93255705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5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872928-B479-F7C5-9C83-C448FBA36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20445"/>
            <a:ext cx="4114800" cy="5029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1E3771A-E1EB-0CBE-828C-2C5E1F2AE6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5227" y="1020445"/>
            <a:ext cx="4802735" cy="5029200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/>
            </a:lvl1pPr>
            <a:lvl2pPr marL="41148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/>
            </a:lvl2pPr>
            <a:lvl3pPr marL="59436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/>
            </a:lvl3pPr>
            <a:lvl4pPr marL="77724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4pPr>
            <a:lvl5pPr marL="96012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A1635D-96F0-769B-4ECB-70502770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4F877767-0342-A344-0462-A0D877FF68F8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52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1F215D-0D9E-64B3-1F66-E90B87932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00741"/>
            <a:ext cx="4802372" cy="278891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E86A4459-11C2-44C6-0173-C666D5AADC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82523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4EF14-0982-D931-9DD6-ECFE61D5B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D7E927E-4F73-5579-4F1D-E13899DEEA0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6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0" y="2153285"/>
            <a:ext cx="4953001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09360" y="2153285"/>
            <a:ext cx="51358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5D7E8F5-692D-24DD-0F8C-9563BA74AAF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35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1" y="2153285"/>
            <a:ext cx="3261359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0560" y="2153285"/>
            <a:ext cx="69646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C0F1533-3810-C210-9B67-D2F4A1846C23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6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C70371-D147-2B29-EAEB-B10A799D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169" y="614812"/>
            <a:ext cx="10359659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AE226-98C6-70F4-8DED-59E8FE304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67" y="2177378"/>
            <a:ext cx="5713413" cy="4669987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EA9034-22FD-3C2F-6A27-6363896980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153285"/>
            <a:ext cx="4799012" cy="3790315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2000"/>
            </a:lvl1pPr>
            <a:lvl2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800"/>
            </a:lvl2pPr>
            <a:lvl3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600"/>
            </a:lvl3pPr>
            <a:lvl4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4pPr>
            <a:lvl5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2AFED-AF5A-A2E9-0D36-388733BB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A42E613-3DCC-07A2-BA9B-74B13F28E59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0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oi.org/10.5194/gmd-15-5787-2022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agoodman@mba2025.hbs.edu" TargetMode="External"/><Relationship Id="rId3" Type="http://schemas.openxmlformats.org/officeDocument/2006/relationships/hyperlink" Target="https://imi.readthedocs.io/en/dev/" TargetMode="External"/><Relationship Id="rId7" Type="http://schemas.openxmlformats.org/officeDocument/2006/relationships/hyperlink" Target="mailto:johnthomas@g.harvard.ed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mpayer@seas.harvard.edu" TargetMode="External"/><Relationship Id="rId5" Type="http://schemas.openxmlformats.org/officeDocument/2006/relationships/hyperlink" Target="mailto:lestrada@g.harvard.edu" TargetMode="External"/><Relationship Id="rId10" Type="http://schemas.openxmlformats.org/officeDocument/2006/relationships/hyperlink" Target="mailto:djacob@fas.harvard.edu" TargetMode="External"/><Relationship Id="rId4" Type="http://schemas.openxmlformats.org/officeDocument/2006/relationships/hyperlink" Target="https://www.imi.seas.harvard.edu/" TargetMode="External"/><Relationship Id="rId9" Type="http://schemas.openxmlformats.org/officeDocument/2006/relationships/hyperlink" Target="mailto:danielvaron@g.harvard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creen Shot 2024-01-26 at 2.03.19 PM.png" descr="Screen Shot 2024-01-26 at 2.03.19 PM.png">
            <a:extLst>
              <a:ext uri="{FF2B5EF4-FFF2-40B4-BE49-F238E27FC236}">
                <a16:creationId xmlns:a16="http://schemas.microsoft.com/office/drawing/2014/main" id="{BDD1481A-FA98-8D37-7673-04A354E38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356" y="3925676"/>
            <a:ext cx="4801330" cy="24869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08997B-A7C2-884A-BBCA-46ED978C97AE}"/>
              </a:ext>
            </a:extLst>
          </p:cNvPr>
          <p:cNvSpPr txBox="1">
            <a:spLocks/>
          </p:cNvSpPr>
          <p:nvPr/>
        </p:nvSpPr>
        <p:spPr>
          <a:xfrm>
            <a:off x="631658" y="514865"/>
            <a:ext cx="10928684" cy="899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Integrated Methane Inversion (IMI): </a:t>
            </a:r>
            <a:b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</a:rPr>
            </a:b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A tool for stakeholders to infer total methane emissions from satellite data</a:t>
            </a:r>
          </a:p>
        </p:txBody>
      </p:sp>
      <p:pic>
        <p:nvPicPr>
          <p:cNvPr id="6" name="Picture 5" descr="logoround">
            <a:extLst>
              <a:ext uri="{FF2B5EF4-FFF2-40B4-BE49-F238E27FC236}">
                <a16:creationId xmlns:a16="http://schemas.microsoft.com/office/drawing/2014/main" id="{CF24DA23-F93A-16ED-03CD-5359DAF8F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60" y="65504"/>
            <a:ext cx="1111623" cy="83371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8E0307-436C-9EF9-F13F-5F027BFDB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1850" y="13447"/>
            <a:ext cx="897390" cy="899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C07B62-6906-4E24-4BE9-67F7A8AF4C89}"/>
              </a:ext>
            </a:extLst>
          </p:cNvPr>
          <p:cNvSpPr txBox="1"/>
          <p:nvPr/>
        </p:nvSpPr>
        <p:spPr>
          <a:xfrm>
            <a:off x="525486" y="1562004"/>
            <a:ext cx="1050518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What IMI users can do: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Quantify methane emissions from any region at 25-km resolution with accounting of uncertainties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Compare their results to bottom-up emission inventories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Set up near-real-time continuous monitoring for their region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Run the IMI freely on the AWS cloud or with the user-friendly Integral Earth dashboard</a:t>
            </a:r>
          </a:p>
          <a:p>
            <a:pPr algn="l"/>
            <a:endParaRPr lang="en-US" sz="600" dirty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What is under the IMI hood: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Advanced inverse methods documented in the scientific literature and made easy to use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A team of Harvard developers supported by NASA, Exxon-Mobil, and the Harvard Methane Initiative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An open-source code for transparency of 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7C4FC5-5CE0-A431-53E8-D9F3610C9D09}"/>
              </a:ext>
            </a:extLst>
          </p:cNvPr>
          <p:cNvSpPr txBox="1"/>
          <p:nvPr/>
        </p:nvSpPr>
        <p:spPr>
          <a:xfrm>
            <a:off x="502402" y="5314384"/>
            <a:ext cx="62224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chemeClr val="accent4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Varon, D.J., et al., </a:t>
            </a:r>
            <a:r>
              <a:rPr lang="en-US" sz="1600" i="0" dirty="0">
                <a:solidFill>
                  <a:schemeClr val="accent4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Integrated Methane Inversion (IMI 1.0): a user-friendly, cloud-based facility for inferring high-resolution methane emissions from TROPOMI satellite observations</a:t>
            </a:r>
            <a:r>
              <a:rPr lang="en-US" sz="1600" b="0" i="0" dirty="0">
                <a:solidFill>
                  <a:schemeClr val="accent4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, </a:t>
            </a:r>
            <a:r>
              <a:rPr lang="en-US" sz="1600" b="0" i="1" dirty="0" err="1">
                <a:solidFill>
                  <a:schemeClr val="accent4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Geosci</a:t>
            </a:r>
            <a:r>
              <a:rPr lang="en-US" sz="1600" b="0" i="1" dirty="0">
                <a:solidFill>
                  <a:schemeClr val="accent4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. Model Dev.</a:t>
            </a:r>
            <a:r>
              <a:rPr lang="en-US" sz="1600" b="0" i="0" dirty="0">
                <a:solidFill>
                  <a:schemeClr val="accent4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 15, 5787-5805,</a:t>
            </a:r>
          </a:p>
          <a:p>
            <a:r>
              <a:rPr lang="en-US" sz="1600" b="0" i="0" u="sng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https://doi.org/10.5194/gmd-15-5787-2022</a:t>
            </a:r>
            <a:r>
              <a:rPr lang="en-US" sz="1600" b="0" i="0" dirty="0">
                <a:solidFill>
                  <a:schemeClr val="accent4">
                    <a:lumMod val="50000"/>
                  </a:schemeClr>
                </a:solidFill>
                <a:effectLst/>
                <a:highlight>
                  <a:srgbClr val="FFFFFF"/>
                </a:highlight>
              </a:rPr>
              <a:t>, 2022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94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00CC53-610D-F729-E23E-7CB0AC2D68BB}"/>
              </a:ext>
            </a:extLst>
          </p:cNvPr>
          <p:cNvSpPr/>
          <p:nvPr/>
        </p:nvSpPr>
        <p:spPr>
          <a:xfrm>
            <a:off x="403057" y="367290"/>
            <a:ext cx="11380991" cy="6124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2F6641-EDE7-8200-8EDC-E0F3B92AF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37" y="952135"/>
            <a:ext cx="11138239" cy="736200"/>
          </a:xfrm>
        </p:spPr>
        <p:txBody>
          <a:bodyPr>
            <a:noAutofit/>
          </a:bodyPr>
          <a:lstStyle/>
          <a:p>
            <a:pPr algn="ctr"/>
            <a:r>
              <a:rPr lang="en-US" sz="21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Satellites observe atmospheric methane worldwide, but calculating emission rates (through “inversions” of the satellite data) requires advanced computational resources and scientific expertise.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9E7AC1-B1BB-96BF-CD4A-1A07A908C503}"/>
              </a:ext>
            </a:extLst>
          </p:cNvPr>
          <p:cNvSpPr txBox="1"/>
          <p:nvPr/>
        </p:nvSpPr>
        <p:spPr>
          <a:xfrm>
            <a:off x="4656963" y="378248"/>
            <a:ext cx="2878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Why the IMI?</a:t>
            </a:r>
            <a:endParaRPr lang="en-US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4BF320-E049-73C5-F867-32B7A8C56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60" y="4021263"/>
            <a:ext cx="4764892" cy="23338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1763A30-8608-ED91-8FB1-4EFF4B58921F}"/>
              </a:ext>
            </a:extLst>
          </p:cNvPr>
          <p:cNvSpPr txBox="1"/>
          <p:nvPr/>
        </p:nvSpPr>
        <p:spPr>
          <a:xfrm>
            <a:off x="677950" y="4045135"/>
            <a:ext cx="3292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Atmospheric transport model and inverse methods infer emissions from the observed concentrations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690175-7464-2BCF-6099-15A9CBD20780}"/>
              </a:ext>
            </a:extLst>
          </p:cNvPr>
          <p:cNvSpPr txBox="1"/>
          <p:nvPr/>
        </p:nvSpPr>
        <p:spPr>
          <a:xfrm>
            <a:off x="5770160" y="4351139"/>
            <a:ext cx="3639993" cy="984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IMI output includes calculated emissions and their uncertainties, breakdown by sectors, comparison to previous inventories, point source information, etc.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CCBAA2B-A374-0608-6E8A-0FBB6C147324}"/>
              </a:ext>
            </a:extLst>
          </p:cNvPr>
          <p:cNvCxnSpPr>
            <a:cxnSpLocks/>
          </p:cNvCxnSpPr>
          <p:nvPr/>
        </p:nvCxnSpPr>
        <p:spPr bwMode="auto">
          <a:xfrm>
            <a:off x="5821680" y="5405524"/>
            <a:ext cx="347644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228A9F25-3F1A-949B-82DF-E82CA45B72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1"/>
          <a:stretch/>
        </p:blipFill>
        <p:spPr>
          <a:xfrm>
            <a:off x="9362128" y="4600728"/>
            <a:ext cx="2308848" cy="1761029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59A0314-F87F-A95B-8F45-8B85B4B99F34}"/>
              </a:ext>
            </a:extLst>
          </p:cNvPr>
          <p:cNvGrpSpPr/>
          <p:nvPr/>
        </p:nvGrpSpPr>
        <p:grpSpPr>
          <a:xfrm>
            <a:off x="941260" y="1785529"/>
            <a:ext cx="10311847" cy="1978396"/>
            <a:chOff x="941260" y="1745188"/>
            <a:chExt cx="10311847" cy="197839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3FD10E1-3BEF-31B9-3C6E-23801F6D13EB}"/>
                </a:ext>
              </a:extLst>
            </p:cNvPr>
            <p:cNvSpPr txBox="1"/>
            <p:nvPr/>
          </p:nvSpPr>
          <p:spPr>
            <a:xfrm>
              <a:off x="1759729" y="1745188"/>
              <a:ext cx="5276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3">
                      <a:lumMod val="25000"/>
                      <a:alpha val="70000"/>
                    </a:schemeClr>
                  </a:solidFill>
                </a:rPr>
                <a:t>Satellites observe methane concentrations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131653F-D1A2-17F5-552A-D99D1BD64A16}"/>
                </a:ext>
              </a:extLst>
            </p:cNvPr>
            <p:cNvSpPr txBox="1"/>
            <p:nvPr/>
          </p:nvSpPr>
          <p:spPr>
            <a:xfrm>
              <a:off x="6814750" y="2153924"/>
              <a:ext cx="4438357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3">
                      <a:lumMod val="25000"/>
                      <a:alpha val="70000"/>
                    </a:schemeClr>
                  </a:solidFill>
                </a:rPr>
                <a:t>IMI uses an analytical Bayesian inverse method backed up by a large body of scientific literature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3">
                      <a:lumMod val="25000"/>
                      <a:alpha val="70000"/>
                    </a:schemeClr>
                  </a:solidFill>
                </a:rPr>
                <a:t>It exploits data from TROPOMI and point source satellite instruments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3">
                      <a:lumMod val="25000"/>
                      <a:alpha val="70000"/>
                    </a:schemeClr>
                  </a:solidFill>
                </a:rPr>
                <a:t>All data processing is done on the cloud and is transparent to the user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859DACD-059B-8EBB-78B9-F3BF39ADBD90}"/>
                </a:ext>
              </a:extLst>
            </p:cNvPr>
            <p:cNvSpPr txBox="1"/>
            <p:nvPr/>
          </p:nvSpPr>
          <p:spPr>
            <a:xfrm>
              <a:off x="941260" y="2564921"/>
              <a:ext cx="11195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3">
                      <a:lumMod val="25000"/>
                      <a:alpha val="70000"/>
                    </a:schemeClr>
                  </a:solidFill>
                </a:rPr>
                <a:t>Terabytes of data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1EB4E1C-A8F2-9234-ABF3-D6B7CF01E53D}"/>
                </a:ext>
              </a:extLst>
            </p:cNvPr>
            <p:cNvGrpSpPr/>
            <p:nvPr/>
          </p:nvGrpSpPr>
          <p:grpSpPr>
            <a:xfrm>
              <a:off x="2137042" y="2030521"/>
              <a:ext cx="4405360" cy="1671470"/>
              <a:chOff x="1668804" y="2100748"/>
              <a:chExt cx="4405360" cy="1671470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0E11E1A6-5182-FE4F-BDE7-118848CA866B}"/>
                  </a:ext>
                </a:extLst>
              </p:cNvPr>
              <p:cNvGrpSpPr/>
              <p:nvPr/>
            </p:nvGrpSpPr>
            <p:grpSpPr>
              <a:xfrm>
                <a:off x="1668804" y="2100748"/>
                <a:ext cx="2131964" cy="1671470"/>
                <a:chOff x="1668804" y="2100748"/>
                <a:chExt cx="2131964" cy="1671470"/>
              </a:xfrm>
            </p:grpSpPr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FF7E4CF3-967D-F7AE-6ECA-FA5574CDBB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15916" r="50789"/>
                <a:stretch/>
              </p:blipFill>
              <p:spPr>
                <a:xfrm>
                  <a:off x="1668804" y="2407109"/>
                  <a:ext cx="2131964" cy="1365109"/>
                </a:xfrm>
                <a:prstGeom prst="rect">
                  <a:avLst/>
                </a:prstGeom>
              </p:spPr>
            </p:pic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20277F1-257A-C72E-07CC-D2612C795B41}"/>
                    </a:ext>
                  </a:extLst>
                </p:cNvPr>
                <p:cNvSpPr txBox="1"/>
                <p:nvPr/>
              </p:nvSpPr>
              <p:spPr>
                <a:xfrm>
                  <a:off x="1855789" y="2100748"/>
                  <a:ext cx="154466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r>
                    <a:rPr lang="en-US" sz="1600" kern="1200" dirty="0">
                      <a:solidFill>
                        <a:schemeClr val="accent3">
                          <a:lumMod val="25000"/>
                          <a:alpha val="70000"/>
                        </a:schemeClr>
                      </a:solidFill>
                      <a:ea typeface="+mn-ea"/>
                      <a:cs typeface="+mn-cs"/>
                    </a:rPr>
                    <a:t>TROPOMI</a:t>
                  </a: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D5891EF2-BA36-D3C4-7F75-CDFC6B02AD07}"/>
                  </a:ext>
                </a:extLst>
              </p:cNvPr>
              <p:cNvGrpSpPr/>
              <p:nvPr/>
            </p:nvGrpSpPr>
            <p:grpSpPr>
              <a:xfrm>
                <a:off x="4073116" y="2114963"/>
                <a:ext cx="2001048" cy="1469138"/>
                <a:chOff x="4073116" y="2023817"/>
                <a:chExt cx="2001048" cy="1469138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F8F1D888-7B55-D7CA-DF33-7A2AB56E18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64146" t="32243" r="1701" b="20977"/>
                <a:stretch/>
              </p:blipFill>
              <p:spPr>
                <a:xfrm>
                  <a:off x="4073116" y="2322693"/>
                  <a:ext cx="2001048" cy="1170262"/>
                </a:xfrm>
                <a:prstGeom prst="rect">
                  <a:avLst/>
                </a:prstGeom>
              </p:spPr>
            </p:pic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8DACE41-02D2-7AF9-4739-4DDF816ED5C7}"/>
                    </a:ext>
                  </a:extLst>
                </p:cNvPr>
                <p:cNvSpPr txBox="1"/>
                <p:nvPr/>
              </p:nvSpPr>
              <p:spPr>
                <a:xfrm>
                  <a:off x="4076225" y="2023817"/>
                  <a:ext cx="1763261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r>
                    <a:rPr lang="en-US" sz="1600" kern="1200" dirty="0">
                      <a:solidFill>
                        <a:schemeClr val="accent3">
                          <a:lumMod val="25000"/>
                          <a:alpha val="70000"/>
                        </a:schemeClr>
                      </a:solidFill>
                      <a:ea typeface="+mn-ea"/>
                      <a:cs typeface="+mn-cs"/>
                    </a:rPr>
                    <a:t>Point sources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86263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ight Arrow 31">
            <a:extLst>
              <a:ext uri="{FF2B5EF4-FFF2-40B4-BE49-F238E27FC236}">
                <a16:creationId xmlns:a16="http://schemas.microsoft.com/office/drawing/2014/main" id="{27ADCFDB-DD12-E511-C2F6-90D62878209E}"/>
              </a:ext>
            </a:extLst>
          </p:cNvPr>
          <p:cNvSpPr/>
          <p:nvPr/>
        </p:nvSpPr>
        <p:spPr>
          <a:xfrm rot="5400000">
            <a:off x="5720289" y="2956355"/>
            <a:ext cx="524711" cy="514578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C94F57-E786-95F1-77AF-D83E68A63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67" y="379283"/>
            <a:ext cx="11259065" cy="646327"/>
          </a:xfrm>
        </p:spPr>
        <p:txBody>
          <a:bodyPr>
            <a:normAutofit/>
          </a:bodyPr>
          <a:lstStyle/>
          <a:p>
            <a:pPr algn="ctr"/>
            <a:r>
              <a:rPr lang="en-US" sz="2700" dirty="0">
                <a:latin typeface="+mn-lt"/>
              </a:rPr>
              <a:t>The IMI puts the power of satellite data in the hands of non-expert stakeholders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AFDC4F8-81F0-6518-3833-28406DB246CA}"/>
              </a:ext>
            </a:extLst>
          </p:cNvPr>
          <p:cNvGrpSpPr/>
          <p:nvPr/>
        </p:nvGrpSpPr>
        <p:grpSpPr>
          <a:xfrm>
            <a:off x="668298" y="2825268"/>
            <a:ext cx="2932519" cy="1987119"/>
            <a:chOff x="3975352" y="1040325"/>
            <a:chExt cx="3419898" cy="175193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41CCE31-28D4-1156-EC33-540CEEDE43C9}"/>
                </a:ext>
              </a:extLst>
            </p:cNvPr>
            <p:cNvSpPr/>
            <p:nvPr/>
          </p:nvSpPr>
          <p:spPr>
            <a:xfrm>
              <a:off x="3975352" y="1040325"/>
              <a:ext cx="3419898" cy="1751939"/>
            </a:xfrm>
            <a:prstGeom prst="rect">
              <a:avLst/>
            </a:prstGeom>
            <a:solidFill>
              <a:srgbClr val="E7EE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B4978CF-E660-DC87-DEF9-38B66BB69E05}"/>
                </a:ext>
              </a:extLst>
            </p:cNvPr>
            <p:cNvGrpSpPr/>
            <p:nvPr/>
          </p:nvGrpSpPr>
          <p:grpSpPr>
            <a:xfrm>
              <a:off x="4033330" y="1094290"/>
              <a:ext cx="3330144" cy="1671188"/>
              <a:chOff x="4065106" y="1094365"/>
              <a:chExt cx="3330144" cy="1671188"/>
            </a:xfrm>
          </p:grpSpPr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E650B57C-A31E-3759-C023-1FC58829EB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65106" y="1439990"/>
                <a:ext cx="3330144" cy="1325563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</a:rPr>
                  <a:t>National, state, local govt agencies worldwide</a:t>
                </a:r>
              </a:p>
              <a:p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</a:rPr>
                  <a:t>International organizations</a:t>
                </a:r>
              </a:p>
              <a:p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</a:rPr>
                  <a:t>Industry</a:t>
                </a:r>
              </a:p>
              <a:p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</a:rPr>
                  <a:t>NGOs and advocacy groups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847AF63-ED16-B26A-3FE1-B81228043E4F}"/>
                  </a:ext>
                </a:extLst>
              </p:cNvPr>
              <p:cNvSpPr txBox="1"/>
              <p:nvPr/>
            </p:nvSpPr>
            <p:spPr>
              <a:xfrm>
                <a:off x="4828920" y="1094365"/>
                <a:ext cx="1712763" cy="3256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4">
                        <a:lumMod val="50000"/>
                      </a:schemeClr>
                    </a:solidFill>
                  </a:rPr>
                  <a:t>Stakeholders</a:t>
                </a: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E595A10-1EF4-E865-9BFF-A7D4AE6C9F1E}"/>
              </a:ext>
            </a:extLst>
          </p:cNvPr>
          <p:cNvSpPr txBox="1"/>
          <p:nvPr/>
        </p:nvSpPr>
        <p:spPr>
          <a:xfrm>
            <a:off x="4082028" y="5127249"/>
            <a:ext cx="3213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Select region and period of interest with simple configuration file</a:t>
            </a: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7349A290-12EC-9BA6-15C3-A69C28720111}"/>
              </a:ext>
            </a:extLst>
          </p:cNvPr>
          <p:cNvSpPr/>
          <p:nvPr/>
        </p:nvSpPr>
        <p:spPr>
          <a:xfrm rot="5400000">
            <a:off x="5803014" y="2266474"/>
            <a:ext cx="524712" cy="514578"/>
          </a:xfrm>
          <a:prstGeom prst="rightArrow">
            <a:avLst/>
          </a:prstGeom>
          <a:solidFill>
            <a:schemeClr val="accent3">
              <a:lumMod val="25000"/>
              <a:alpha val="85000"/>
            </a:schemeClr>
          </a:solidFill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A14F59B-5C9A-3F81-FE22-5D9D5C271E9D}"/>
              </a:ext>
            </a:extLst>
          </p:cNvPr>
          <p:cNvGrpSpPr/>
          <p:nvPr/>
        </p:nvGrpSpPr>
        <p:grpSpPr>
          <a:xfrm>
            <a:off x="8717846" y="4772059"/>
            <a:ext cx="2805856" cy="1469715"/>
            <a:chOff x="9116290" y="5130397"/>
            <a:chExt cx="2805856" cy="1469715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8DA285E-36E2-E270-81B6-C933E9C53319}"/>
                </a:ext>
              </a:extLst>
            </p:cNvPr>
            <p:cNvSpPr/>
            <p:nvPr/>
          </p:nvSpPr>
          <p:spPr>
            <a:xfrm>
              <a:off x="9116290" y="5130397"/>
              <a:ext cx="2805856" cy="14697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27ACB44F-55DE-BEC6-362C-F03892D0106F}"/>
                </a:ext>
              </a:extLst>
            </p:cNvPr>
            <p:cNvSpPr txBox="1">
              <a:spLocks/>
            </p:cNvSpPr>
            <p:nvPr/>
          </p:nvSpPr>
          <p:spPr>
            <a:xfrm>
              <a:off x="9282890" y="5210604"/>
              <a:ext cx="2472655" cy="12695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b="1" dirty="0">
                  <a:solidFill>
                    <a:schemeClr val="accent4">
                      <a:lumMod val="50000"/>
                    </a:schemeClr>
                  </a:solidFill>
                </a:rPr>
                <a:t>Open-source data and code on the cloud ensure</a:t>
              </a:r>
            </a:p>
            <a:p>
              <a:pPr>
                <a:spcBef>
                  <a:spcPts val="400"/>
                </a:spcBef>
              </a:pPr>
              <a:r>
                <a:rPr lang="en-US" sz="1600" dirty="0">
                  <a:solidFill>
                    <a:schemeClr val="accent4">
                      <a:lumMod val="50000"/>
                    </a:schemeClr>
                  </a:solidFill>
                </a:rPr>
                <a:t>Transparency</a:t>
              </a:r>
            </a:p>
            <a:p>
              <a:pPr>
                <a:spcBef>
                  <a:spcPts val="400"/>
                </a:spcBef>
              </a:pPr>
              <a:r>
                <a:rPr lang="en-US" sz="1600" dirty="0">
                  <a:solidFill>
                    <a:schemeClr val="accent4">
                      <a:lumMod val="50000"/>
                    </a:schemeClr>
                  </a:solidFill>
                </a:rPr>
                <a:t>Reproducibility</a:t>
              </a:r>
            </a:p>
            <a:p>
              <a:pPr>
                <a:spcBef>
                  <a:spcPts val="400"/>
                </a:spcBef>
              </a:pPr>
              <a:r>
                <a:rPr lang="en-US" sz="1600" dirty="0">
                  <a:solidFill>
                    <a:schemeClr val="accent4">
                      <a:lumMod val="50000"/>
                    </a:schemeClr>
                  </a:solidFill>
                </a:rPr>
                <a:t>Credibility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7BE7018-4066-46E4-6595-E553FE068665}"/>
              </a:ext>
            </a:extLst>
          </p:cNvPr>
          <p:cNvGrpSpPr/>
          <p:nvPr/>
        </p:nvGrpSpPr>
        <p:grpSpPr>
          <a:xfrm>
            <a:off x="8717846" y="3475999"/>
            <a:ext cx="2833713" cy="701911"/>
            <a:chOff x="872441" y="5486404"/>
            <a:chExt cx="3361920" cy="70191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AE132A7-3ECC-0FF0-A9FD-34A060DEB09E}"/>
                </a:ext>
              </a:extLst>
            </p:cNvPr>
            <p:cNvSpPr/>
            <p:nvPr/>
          </p:nvSpPr>
          <p:spPr>
            <a:xfrm>
              <a:off x="872441" y="5486404"/>
              <a:ext cx="3361920" cy="701911"/>
            </a:xfrm>
            <a:prstGeom prst="rect">
              <a:avLst/>
            </a:prstGeom>
            <a:solidFill>
              <a:srgbClr val="E7EE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44CF41A-2036-23D9-A973-4E5772B3D9EF}"/>
                </a:ext>
              </a:extLst>
            </p:cNvPr>
            <p:cNvSpPr txBox="1"/>
            <p:nvPr/>
          </p:nvSpPr>
          <p:spPr>
            <a:xfrm>
              <a:off x="872441" y="5505516"/>
              <a:ext cx="33619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accent4">
                      <a:lumMod val="50000"/>
                    </a:schemeClr>
                  </a:solidFill>
                </a:rPr>
                <a:t>Actionable, total emissions data</a:t>
              </a:r>
            </a:p>
          </p:txBody>
        </p:sp>
      </p:grpSp>
      <p:sp>
        <p:nvSpPr>
          <p:cNvPr id="5" name="Right Arrow 4">
            <a:extLst>
              <a:ext uri="{FF2B5EF4-FFF2-40B4-BE49-F238E27FC236}">
                <a16:creationId xmlns:a16="http://schemas.microsoft.com/office/drawing/2014/main" id="{1F752E60-9EFB-4FEE-BB16-98A85D43FD65}"/>
              </a:ext>
            </a:extLst>
          </p:cNvPr>
          <p:cNvSpPr/>
          <p:nvPr/>
        </p:nvSpPr>
        <p:spPr>
          <a:xfrm>
            <a:off x="3656436" y="3567382"/>
            <a:ext cx="524711" cy="514578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153949F-A0E7-F38B-85BB-032EB3BB5460}"/>
              </a:ext>
            </a:extLst>
          </p:cNvPr>
          <p:cNvSpPr/>
          <p:nvPr/>
        </p:nvSpPr>
        <p:spPr>
          <a:xfrm>
            <a:off x="8099464" y="3567382"/>
            <a:ext cx="524711" cy="514578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E89D10-9683-4F29-8520-6ED2404E80E5}"/>
              </a:ext>
            </a:extLst>
          </p:cNvPr>
          <p:cNvGrpSpPr/>
          <p:nvPr/>
        </p:nvGrpSpPr>
        <p:grpSpPr>
          <a:xfrm>
            <a:off x="4892881" y="1405896"/>
            <a:ext cx="2286916" cy="761037"/>
            <a:chOff x="4773613" y="1244780"/>
            <a:chExt cx="2286916" cy="7610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D554485-7A87-11C8-0F67-70B2BBA23E30}"/>
                </a:ext>
              </a:extLst>
            </p:cNvPr>
            <p:cNvSpPr/>
            <p:nvPr/>
          </p:nvSpPr>
          <p:spPr>
            <a:xfrm>
              <a:off x="4773613" y="1244780"/>
              <a:ext cx="2286916" cy="76103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29D3C1-71EF-1861-36FF-1150F93F261C}"/>
                </a:ext>
              </a:extLst>
            </p:cNvPr>
            <p:cNvSpPr txBox="1"/>
            <p:nvPr/>
          </p:nvSpPr>
          <p:spPr>
            <a:xfrm>
              <a:off x="4846017" y="1295091"/>
              <a:ext cx="21421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accent3">
                      <a:lumMod val="25000"/>
                    </a:schemeClr>
                  </a:solidFill>
                </a:rPr>
                <a:t>Sustained R&amp;D by Harvard group</a:t>
              </a:r>
            </a:p>
          </p:txBody>
        </p:sp>
      </p:grpSp>
      <p:sp>
        <p:nvSpPr>
          <p:cNvPr id="14" name="Arc 13">
            <a:extLst>
              <a:ext uri="{FF2B5EF4-FFF2-40B4-BE49-F238E27FC236}">
                <a16:creationId xmlns:a16="http://schemas.microsoft.com/office/drawing/2014/main" id="{FE0C8DFA-73A7-E1C2-1776-9DAEE0315615}"/>
              </a:ext>
            </a:extLst>
          </p:cNvPr>
          <p:cNvSpPr/>
          <p:nvPr/>
        </p:nvSpPr>
        <p:spPr>
          <a:xfrm rot="16444286" flipH="1">
            <a:off x="2890422" y="3612107"/>
            <a:ext cx="2682316" cy="859940"/>
          </a:xfrm>
          <a:prstGeom prst="arc">
            <a:avLst>
              <a:gd name="adj1" fmla="val 16284538"/>
              <a:gd name="adj2" fmla="val 21438402"/>
            </a:avLst>
          </a:prstGeom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1E68A2-9AE3-36FB-C2B2-7663E082CABC}"/>
              </a:ext>
            </a:extLst>
          </p:cNvPr>
          <p:cNvGrpSpPr/>
          <p:nvPr/>
        </p:nvGrpSpPr>
        <p:grpSpPr>
          <a:xfrm>
            <a:off x="4240781" y="2784939"/>
            <a:ext cx="3770018" cy="1987120"/>
            <a:chOff x="4240781" y="2784939"/>
            <a:chExt cx="3770018" cy="1987120"/>
          </a:xfrm>
        </p:grpSpPr>
        <p:sp>
          <p:nvSpPr>
            <p:cNvPr id="31" name="Cloud 30">
              <a:extLst>
                <a:ext uri="{FF2B5EF4-FFF2-40B4-BE49-F238E27FC236}">
                  <a16:creationId xmlns:a16="http://schemas.microsoft.com/office/drawing/2014/main" id="{8C7C5B03-3104-EEE0-2621-0FA1C6AD4610}"/>
                </a:ext>
              </a:extLst>
            </p:cNvPr>
            <p:cNvSpPr/>
            <p:nvPr/>
          </p:nvSpPr>
          <p:spPr>
            <a:xfrm>
              <a:off x="4240781" y="2784939"/>
              <a:ext cx="3770018" cy="1987120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entury Gothic" panose="020B0502020202020204" pitchFamily="34" charset="0"/>
              </a:endParaRPr>
            </a:p>
          </p:txBody>
        </p:sp>
        <p:pic>
          <p:nvPicPr>
            <p:cNvPr id="2" name="Google Shape;258;p5" descr="Amazon Web Services AWS Logo Transparent PNG - PNG Play">
              <a:extLst>
                <a:ext uri="{FF2B5EF4-FFF2-40B4-BE49-F238E27FC236}">
                  <a16:creationId xmlns:a16="http://schemas.microsoft.com/office/drawing/2014/main" id="{133108BD-E905-F111-9BB0-CCC8DC9D1C35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60389" y="3515632"/>
              <a:ext cx="874782" cy="5248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Google Shape;267;p5">
              <a:extLst>
                <a:ext uri="{FF2B5EF4-FFF2-40B4-BE49-F238E27FC236}">
                  <a16:creationId xmlns:a16="http://schemas.microsoft.com/office/drawing/2014/main" id="{513ADD78-B03B-DB03-68AE-B528CA9ABECA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21703" y="3219464"/>
              <a:ext cx="966270" cy="9662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07F91-0800-96A3-210A-2172119797F3}"/>
                </a:ext>
              </a:extLst>
            </p:cNvPr>
            <p:cNvSpPr txBox="1"/>
            <p:nvPr/>
          </p:nvSpPr>
          <p:spPr>
            <a:xfrm>
              <a:off x="5835307" y="3304317"/>
              <a:ext cx="40290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solidFill>
                    <a:schemeClr val="accent4">
                      <a:lumMod val="50000"/>
                    </a:schemeClr>
                  </a:solidFill>
                </a:rPr>
                <a:t>+</a:t>
              </a:r>
              <a:endParaRPr lang="en-US" sz="4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57946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81C0157-078C-6077-F392-49AAAD9A4F80}"/>
              </a:ext>
            </a:extLst>
          </p:cNvPr>
          <p:cNvSpPr/>
          <p:nvPr/>
        </p:nvSpPr>
        <p:spPr bwMode="auto">
          <a:xfrm>
            <a:off x="1240405" y="1547482"/>
            <a:ext cx="4930346" cy="37710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12610B-9567-E2A7-6089-E8EBD89AFACF}"/>
              </a:ext>
            </a:extLst>
          </p:cNvPr>
          <p:cNvGrpSpPr>
            <a:grpSpLocks noChangeAspect="1"/>
          </p:cNvGrpSpPr>
          <p:nvPr/>
        </p:nvGrpSpPr>
        <p:grpSpPr>
          <a:xfrm>
            <a:off x="609600" y="809567"/>
            <a:ext cx="10972800" cy="5414735"/>
            <a:chOff x="2001795" y="1323587"/>
            <a:chExt cx="7315200" cy="3609823"/>
          </a:xfrm>
        </p:grpSpPr>
        <p:pic>
          <p:nvPicPr>
            <p:cNvPr id="16" name="Image" descr="Image">
              <a:extLst>
                <a:ext uri="{FF2B5EF4-FFF2-40B4-BE49-F238E27FC236}">
                  <a16:creationId xmlns:a16="http://schemas.microsoft.com/office/drawing/2014/main" id="{367C7A68-8197-6187-33C7-78148E941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1795" y="1323587"/>
              <a:ext cx="7315200" cy="3609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" name="Rectangle">
              <a:extLst>
                <a:ext uri="{FF2B5EF4-FFF2-40B4-BE49-F238E27FC236}">
                  <a16:creationId xmlns:a16="http://schemas.microsoft.com/office/drawing/2014/main" id="{8ED810AE-ABFB-2EE9-48E9-EB5FF4D1CC97}"/>
                </a:ext>
              </a:extLst>
            </p:cNvPr>
            <p:cNvSpPr/>
            <p:nvPr/>
          </p:nvSpPr>
          <p:spPr>
            <a:xfrm>
              <a:off x="2154993" y="1417738"/>
              <a:ext cx="3607075" cy="381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BDBD211-257E-FAC3-12BA-0BE001950224}"/>
              </a:ext>
            </a:extLst>
          </p:cNvPr>
          <p:cNvSpPr txBox="1"/>
          <p:nvPr/>
        </p:nvSpPr>
        <p:spPr>
          <a:xfrm>
            <a:off x="2860193" y="5489963"/>
            <a:ext cx="579922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IMI preview tells user how much information to expect and the cost* of the inversion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EB04C7-DB40-EA43-3C6C-DF6CB5D457FA}"/>
              </a:ext>
            </a:extLst>
          </p:cNvPr>
          <p:cNvSpPr txBox="1"/>
          <p:nvPr/>
        </p:nvSpPr>
        <p:spPr>
          <a:xfrm>
            <a:off x="4874699" y="1222019"/>
            <a:ext cx="1949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IMI Preview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FEFC8C3-15F4-6C32-2AE4-9980E72A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44" y="391717"/>
            <a:ext cx="5410613" cy="912052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Free IMI preview lets user check satellite data quality first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F770C5-F21D-BA63-B512-79C63A6597FE}"/>
              </a:ext>
            </a:extLst>
          </p:cNvPr>
          <p:cNvSpPr txBox="1"/>
          <p:nvPr/>
        </p:nvSpPr>
        <p:spPr>
          <a:xfrm>
            <a:off x="355042" y="6231710"/>
            <a:ext cx="91029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*Reach out for accurate estimates. Costs range from $10 to $100+ per request depending on the region and period of interest.</a:t>
            </a:r>
          </a:p>
        </p:txBody>
      </p:sp>
    </p:spTree>
    <p:extLst>
      <p:ext uri="{BB962C8B-B14F-4D97-AF65-F5344CB8AC3E}">
        <p14:creationId xmlns:p14="http://schemas.microsoft.com/office/powerpoint/2010/main" val="1382360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4EC3A96-20ED-AEEC-E50F-9E592BBE8B1A}"/>
              </a:ext>
            </a:extLst>
          </p:cNvPr>
          <p:cNvSpPr/>
          <p:nvPr/>
        </p:nvSpPr>
        <p:spPr>
          <a:xfrm>
            <a:off x="401517" y="5139760"/>
            <a:ext cx="11385393" cy="1349530"/>
          </a:xfrm>
          <a:prstGeom prst="rect">
            <a:avLst/>
          </a:prstGeom>
          <a:solidFill>
            <a:srgbClr val="E7EE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BB263-B78A-A679-FDFB-71A9938D0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57" y="1013715"/>
            <a:ext cx="10773486" cy="396481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D6C6308-FFC8-2E59-C9C6-3154DC16C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938" y="365775"/>
            <a:ext cx="10896600" cy="63145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New IMI 2.0 released in June 2024 features greatly expanded capabilities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ECA6FC1-963D-DBE1-1109-31A0D7DF877D}"/>
              </a:ext>
            </a:extLst>
          </p:cNvPr>
          <p:cNvSpPr txBox="1">
            <a:spLocks/>
          </p:cNvSpPr>
          <p:nvPr/>
        </p:nvSpPr>
        <p:spPr>
          <a:xfrm>
            <a:off x="4475390" y="5207052"/>
            <a:ext cx="6390860" cy="12255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Improve user dashboard for ease of input and output management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Exploit new satellite datasets (</a:t>
            </a:r>
            <a:r>
              <a:rPr lang="en-US" sz="1600" dirty="0" err="1">
                <a:solidFill>
                  <a:schemeClr val="accent4">
                    <a:lumMod val="50000"/>
                  </a:schemeClr>
                </a:solidFill>
              </a:rPr>
              <a:t>MethaneSAT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, Carbon Mapper, …)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Increase resolution to 12 km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Extend capability to CO</a:t>
            </a:r>
            <a:r>
              <a:rPr lang="en-US" sz="1600" baseline="-25000" dirty="0">
                <a:solidFill>
                  <a:schemeClr val="accent4">
                    <a:lumMod val="50000"/>
                  </a:schemeClr>
                </a:solidFill>
              </a:rPr>
              <a:t>2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E53978-DA2E-E3C9-7413-DDF6D23CFE72}"/>
              </a:ext>
            </a:extLst>
          </p:cNvPr>
          <p:cNvSpPr txBox="1"/>
          <p:nvPr/>
        </p:nvSpPr>
        <p:spPr>
          <a:xfrm>
            <a:off x="1647071" y="5596961"/>
            <a:ext cx="2449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Future Developments:</a:t>
            </a:r>
          </a:p>
        </p:txBody>
      </p:sp>
    </p:spTree>
    <p:extLst>
      <p:ext uri="{BB962C8B-B14F-4D97-AF65-F5344CB8AC3E}">
        <p14:creationId xmlns:p14="http://schemas.microsoft.com/office/powerpoint/2010/main" val="620767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C109A09-D388-1EB6-EA61-91A8CDA50685}"/>
              </a:ext>
            </a:extLst>
          </p:cNvPr>
          <p:cNvSpPr/>
          <p:nvPr/>
        </p:nvSpPr>
        <p:spPr>
          <a:xfrm>
            <a:off x="858157" y="4132160"/>
            <a:ext cx="7244121" cy="1979271"/>
          </a:xfrm>
          <a:prstGeom prst="rect">
            <a:avLst/>
          </a:prstGeom>
          <a:solidFill>
            <a:srgbClr val="E7EE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turkmenistan_smoothed.gif" descr="turkmenistan_smoothed.gif">
            <a:extLst>
              <a:ext uri="{FF2B5EF4-FFF2-40B4-BE49-F238E27FC236}">
                <a16:creationId xmlns:a16="http://schemas.microsoft.com/office/drawing/2014/main" id="{97B62D01-80BF-6CE6-453E-0182A86D6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10" t="14442" r="3009" b="16433"/>
          <a:stretch/>
        </p:blipFill>
        <p:spPr>
          <a:xfrm>
            <a:off x="6980221" y="934218"/>
            <a:ext cx="4686679" cy="2842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48EB95BB-8DE3-52C0-7CA3-1C1460F77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65" y="1072056"/>
            <a:ext cx="6332747" cy="278987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8346786-8BB3-74EC-F291-576C6B31F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390795"/>
            <a:ext cx="11620500" cy="527490"/>
          </a:xfrm>
        </p:spPr>
        <p:txBody>
          <a:bodyPr>
            <a:normAutofit/>
          </a:bodyPr>
          <a:lstStyle/>
          <a:p>
            <a:pPr algn="ctr"/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Continuous weekly monitoring of Turkmenistan’s methane emissions with IMI 2.0</a:t>
            </a:r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C7DF0FAE-8AD3-075C-B9C5-B038D87B7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321" y="3996527"/>
            <a:ext cx="2485531" cy="247067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73CC15-975C-4245-E5C1-765A9E943A67}"/>
              </a:ext>
            </a:extLst>
          </p:cNvPr>
          <p:cNvSpPr txBox="1"/>
          <p:nvPr/>
        </p:nvSpPr>
        <p:spPr>
          <a:xfrm>
            <a:off x="904454" y="4217391"/>
            <a:ext cx="7151525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IMI 2.0 enables continuous monitoring (</a:t>
            </a:r>
            <a:r>
              <a:rPr lang="en-US" sz="1600" dirty="0" err="1">
                <a:solidFill>
                  <a:schemeClr val="accent4">
                    <a:lumMod val="50000"/>
                  </a:schemeClr>
                </a:solidFill>
              </a:rPr>
              <a:t>e.g.,weekly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, monthly) of methane emissions from any region of interest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schemeClr val="accent4">
                    <a:lumMod val="50000"/>
                  </a:schemeClr>
                </a:solidFill>
              </a:rPr>
              <a:t>Example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: Continuous weekly monitoring of Turkmenistan’s methane emissions supports diplomatic activities of the UNEP International Methane Emissions Observatory (IMEO)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National total methane emissions are highly correlated with sums of point source detections in Turkmenistan (bottom right figure)</a:t>
            </a:r>
          </a:p>
        </p:txBody>
      </p:sp>
    </p:spTree>
    <p:extLst>
      <p:ext uri="{BB962C8B-B14F-4D97-AF65-F5344CB8AC3E}">
        <p14:creationId xmlns:p14="http://schemas.microsoft.com/office/powerpoint/2010/main" val="3574082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9E280B-B6B0-7FFB-B499-64A83E85C972}"/>
              </a:ext>
            </a:extLst>
          </p:cNvPr>
          <p:cNvSpPr/>
          <p:nvPr/>
        </p:nvSpPr>
        <p:spPr>
          <a:xfrm>
            <a:off x="0" y="0"/>
            <a:ext cx="6186488" cy="6855287"/>
          </a:xfrm>
          <a:prstGeom prst="rect">
            <a:avLst/>
          </a:prstGeom>
          <a:solidFill>
            <a:srgbClr val="808D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9DC892-66B9-5062-E0AA-2E8D86809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870" y="335667"/>
            <a:ext cx="3895510" cy="116815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Coming soon… 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Integral Earth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419B4-828A-7C11-D15D-D805E27C4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254" y="1862695"/>
            <a:ext cx="5708822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Managed emission monitoring for easy stakeholder access via web UI</a:t>
            </a:r>
          </a:p>
          <a:p>
            <a:r>
              <a:rPr lang="en-US" dirty="0">
                <a:solidFill>
                  <a:schemeClr val="bg1"/>
                </a:solidFill>
                <a:latin typeface="+mn-lt"/>
              </a:rPr>
              <a:t>Expert evaluation of results</a:t>
            </a:r>
          </a:p>
          <a:p>
            <a:r>
              <a:rPr lang="en-US" dirty="0">
                <a:solidFill>
                  <a:schemeClr val="bg1"/>
                </a:solidFill>
                <a:latin typeface="+mn-lt"/>
              </a:rPr>
              <a:t>Customized emissions intelligence dashboards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6BDA04CB-8124-8127-1488-647111C3E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38"/>
          <a:stretch/>
        </p:blipFill>
        <p:spPr>
          <a:xfrm>
            <a:off x="6186488" y="10"/>
            <a:ext cx="6005512" cy="685799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07F74E-0C3A-69AB-3E2F-4375D1E847BB}"/>
              </a:ext>
            </a:extLst>
          </p:cNvPr>
          <p:cNvCxnSpPr>
            <a:cxnSpLocks/>
          </p:cNvCxnSpPr>
          <p:nvPr/>
        </p:nvCxnSpPr>
        <p:spPr>
          <a:xfrm>
            <a:off x="6186488" y="0"/>
            <a:ext cx="0" cy="68580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413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35CFAA-61B3-57BD-64E5-A8E8D6CCD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203" y="501144"/>
            <a:ext cx="8757594" cy="66173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To get more information and access the IMI: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0F6F1E-99D0-A8FE-635D-9BE56557A3AC}"/>
              </a:ext>
            </a:extLst>
          </p:cNvPr>
          <p:cNvSpPr txBox="1"/>
          <p:nvPr/>
        </p:nvSpPr>
        <p:spPr>
          <a:xfrm>
            <a:off x="675862" y="1631900"/>
            <a:ext cx="108137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The IMI is openly accessible on the AWS Marketplace. </a:t>
            </a:r>
            <a:br>
              <a:rPr lang="en-US" sz="18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All you need is an AWS account: read the documentation at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https://imi.readthedocs.io/en/dev/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l"/>
            <a:endParaRPr lang="en-US" sz="180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Visit the IMI website: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https://www.imi.seas.harvard.edu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Contact the IMI team:  </a:t>
            </a:r>
          </a:p>
          <a:p>
            <a:pPr marL="742950" lvl="1" indent="-285750">
              <a:buSzPct val="75000"/>
              <a:buFont typeface="Wingdings" pitchFamily="2" charset="2"/>
              <a:buChar char="§"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Lucas Estrada (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lestrada@g.harvard.edu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, Lead Developer)</a:t>
            </a:r>
          </a:p>
          <a:p>
            <a:pPr marL="742950" lvl="1" indent="-285750">
              <a:buSzPct val="75000"/>
              <a:buFont typeface="Wingdings" pitchFamily="2" charset="2"/>
              <a:buChar char="§"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Melissa Sulprizio (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mpayer@seas.harvard.edu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, Software Engineer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)</a:t>
            </a:r>
          </a:p>
          <a:p>
            <a:pPr marL="742950" lvl="1" indent="-285750">
              <a:buSzPct val="75000"/>
              <a:buFont typeface="Wingdings" pitchFamily="2" charset="2"/>
              <a:buChar char="§"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John Thomas (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johnthomas@g.harvard.edu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, Web Developer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)</a:t>
            </a:r>
          </a:p>
          <a:p>
            <a:pPr marL="742950" lvl="1" indent="-285750">
              <a:buSzPct val="75000"/>
              <a:buFont typeface="Wingdings" pitchFamily="2" charset="2"/>
              <a:buChar char="§"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Alex Goodman (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agoodman@mba2025.hbs.edu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, Marketing Director)</a:t>
            </a:r>
            <a:endParaRPr lang="en-US" sz="1800" dirty="0">
              <a:solidFill>
                <a:schemeClr val="accent4">
                  <a:lumMod val="50000"/>
                </a:schemeClr>
              </a:solidFill>
            </a:endParaRPr>
          </a:p>
          <a:p>
            <a:pPr marL="742950" lvl="1" indent="-285750">
              <a:buSzPct val="75000"/>
              <a:buFont typeface="Wingdings" pitchFamily="2" charset="2"/>
              <a:buChar char="§"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Daniel Varon (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danielvaron@g.harvard.edu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, Lead Developer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)</a:t>
            </a:r>
          </a:p>
          <a:p>
            <a:pPr marL="742950" lvl="1" indent="-285750">
              <a:buSzPct val="75000"/>
              <a:buFont typeface="Wingdings" pitchFamily="2" charset="2"/>
              <a:buChar char="§"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Daniel Jacob (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djacob@fas.harvard.edu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, Lab Director) 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algn="l"/>
            <a:endParaRPr lang="en-US" sz="1800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Attend virtual user workshop on 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</a:rPr>
              <a:t>15 October 2024 at 11-13 eastern US time 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– contact Melissa Sulprizio to get on email list for updates</a:t>
            </a:r>
          </a:p>
        </p:txBody>
      </p:sp>
    </p:spTree>
    <p:extLst>
      <p:ext uri="{BB962C8B-B14F-4D97-AF65-F5344CB8AC3E}">
        <p14:creationId xmlns:p14="http://schemas.microsoft.com/office/powerpoint/2010/main" val="330384453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6722518_win32_SD_v11" id="{6E195932-91F4-4861-8538-848409B20D97}" vid="{F5C82CE7-F5AC-4E30-975C-FD228ED220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7CDA33-9251-49D0-A51A-7888AA3E063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3F796806-D3A7-49C6-9335-B8A0B9307F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E4FA29-61E2-42A6-9537-732ED628B6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</TotalTime>
  <Words>719</Words>
  <Application>Microsoft Office PowerPoint</Application>
  <PresentationFormat>Widescreen</PresentationFormat>
  <Paragraphs>76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Bodoni MT</vt:lpstr>
      <vt:lpstr>Calibri</vt:lpstr>
      <vt:lpstr>Century Gothic</vt:lpstr>
      <vt:lpstr>Source Sans Pro Light</vt:lpstr>
      <vt:lpstr>Wingdings</vt:lpstr>
      <vt:lpstr>Custom</vt:lpstr>
      <vt:lpstr>PowerPoint Presentation</vt:lpstr>
      <vt:lpstr>Satellites observe atmospheric methane worldwide, but calculating emission rates (through “inversions” of the satellite data) requires advanced computational resources and scientific expertise.</vt:lpstr>
      <vt:lpstr>The IMI puts the power of satellite data in the hands of non-expert stakeholders</vt:lpstr>
      <vt:lpstr>Free IMI preview lets user check satellite data quality first</vt:lpstr>
      <vt:lpstr>New IMI 2.0 released in June 2024 features greatly expanded capabilities</vt:lpstr>
      <vt:lpstr>Continuous weekly monitoring of Turkmenistan’s methane emissions with IMI 2.0</vt:lpstr>
      <vt:lpstr>Coming soon… Integral Earth</vt:lpstr>
      <vt:lpstr>To get more information and access the IMI: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deck</dc:title>
  <cp:lastModifiedBy>Jacob, Daniel J.</cp:lastModifiedBy>
  <cp:revision>58</cp:revision>
  <dcterms:created xsi:type="dcterms:W3CDTF">2024-02-15T19:21:17Z</dcterms:created>
  <dcterms:modified xsi:type="dcterms:W3CDTF">2024-05-28T17:46:22Z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